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15.xml" Type="http://schemas.openxmlformats.org/officeDocument/2006/relationships/slide" Id="rId21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16.xml" Type="http://schemas.openxmlformats.org/officeDocument/2006/relationships/slide" Id="rId22"/><Relationship Target="theme/theme3.xml" Type="http://schemas.openxmlformats.org/officeDocument/2006/relationships/theme" Id="rId1"/><Relationship Target="slides/slide7.xml" Type="http://schemas.openxmlformats.org/officeDocument/2006/relationships/slide" Id="rId13"/><Relationship Target="slides/slide17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slides/slide18.xml" Type="http://schemas.openxmlformats.org/officeDocument/2006/relationships/slide" Id="rId24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62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71474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171474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y="685800" x="171474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714750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87" name="Shape 87"/>
          <p:cNvGrpSpPr/>
          <p:nvPr/>
        </p:nvGrpSpPr>
        <p:grpSpPr>
          <a:xfrm>
            <a:off y="5442546" x="0"/>
            <a:ext cy="1430803" cx="9162288"/>
            <a:chOff y="4255637" x="-7937"/>
            <a:chExt cy="2606675" cx="9144000"/>
          </a:xfrm>
        </p:grpSpPr>
        <p:sp>
          <p:nvSpPr>
            <p:cNvPr id="88" name="Shape 88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1" name="Shape 101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2" name="Shape 102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3" name="Shape 103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4" name="Shape 104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5" name="Shape 105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6" name="Shape 106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7" name="Shape 107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8" name="Shape 108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9" name="Shape 109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0" name="Shape 110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1" name="Shape 111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2" name="Shape 112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3" name="Shape 113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4" name="Shape 114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5" name="Shape 115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6" name="Shape 116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7" name="Shape 117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8" name="Shape 118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119" name="Shape 119"/>
          <p:cNvSpPr txBox="1"/>
          <p:nvPr>
            <p:ph idx="1" type="body"/>
          </p:nvPr>
        </p:nvSpPr>
        <p:spPr>
          <a:xfrm>
            <a:off y="5662087" x="457200"/>
            <a:ext cy="90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 indent="15240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3" name="Shape 43"/>
          <p:cNvGrpSpPr/>
          <p:nvPr/>
        </p:nvGrpSpPr>
        <p:grpSpPr>
          <a:xfrm rot="10800000" flipH="1">
            <a:off y="-941" x="0"/>
            <a:ext cy="4115157" cx="9162288"/>
            <a:chOff y="4255637" x="-7937"/>
            <a:chExt cy="2606675" cx="9144000"/>
          </a:xfrm>
        </p:grpSpPr>
        <p:sp>
          <p:nvSpPr>
            <p:cNvPr id="44" name="Shape 44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8" name="Shape 48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9" name="Shape 49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0" name="Shape 50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1" name="Shape 51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2" name="Shape 52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3" name="Shape 53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8" name="Shape 58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9" name="Shape 59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0" name="Shape 60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1" name="Shape 61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2" name="Shape 62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3" name="Shape 63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5" name="Shape 65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6" name="Shape 66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8" name="Shape 68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69" name="Shape 69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0" name="Shape 70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75" name="Shape 75"/>
          <p:cNvSpPr txBox="1"/>
          <p:nvPr>
            <p:ph type="ctrTitle"/>
          </p:nvPr>
        </p:nvSpPr>
        <p:spPr>
          <a:xfrm>
            <a:off y="2319514" x="685800"/>
            <a:ext cy="16509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 rtl="0"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y="4114800" x="685800"/>
            <a:ext cy="8819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 indent="152400" marL="0">
              <a:spcBef>
                <a:spcPts val="0"/>
              </a:spcBef>
              <a:buSzPct val="100000"/>
              <a:buNone/>
              <a:defRPr sz="2400" i="1"/>
            </a:lvl1pPr>
            <a:lvl2pPr algn="ctr" rtl="0" indent="152400" marL="0">
              <a:spcBef>
                <a:spcPts val="0"/>
              </a:spcBef>
              <a:buNone/>
              <a:defRPr i="1"/>
            </a:lvl2pPr>
            <a:lvl3pPr algn="ctr" rtl="0" indent="152400" marL="0">
              <a:spcBef>
                <a:spcPts val="0"/>
              </a:spcBef>
              <a:buNone/>
              <a:defRPr i="1"/>
            </a:lvl3pPr>
            <a:lvl4pPr algn="ctr" rtl="0" indent="152400" marL="0">
              <a:spcBef>
                <a:spcPts val="0"/>
              </a:spcBef>
              <a:buSzPct val="100000"/>
              <a:buNone/>
              <a:defRPr sz="2400" i="1"/>
            </a:lvl4pPr>
            <a:lvl5pPr algn="ctr" rtl="0" indent="152400" marL="0">
              <a:spcBef>
                <a:spcPts val="0"/>
              </a:spcBef>
              <a:buSzPct val="100000"/>
              <a:buNone/>
              <a:defRPr sz="2400" i="1"/>
            </a:lvl5pPr>
            <a:lvl6pPr algn="ctr" rtl="0" indent="152400" marL="0">
              <a:spcBef>
                <a:spcPts val="0"/>
              </a:spcBef>
              <a:buSzPct val="100000"/>
              <a:buNone/>
              <a:defRPr sz="2400" i="1"/>
            </a:lvl6pPr>
            <a:lvl7pPr algn="ctr" rtl="0" indent="152400" marL="0">
              <a:spcBef>
                <a:spcPts val="0"/>
              </a:spcBef>
              <a:buSzPct val="100000"/>
              <a:buNone/>
              <a:defRPr sz="2400" i="1"/>
            </a:lvl7pPr>
            <a:lvl8pPr algn="ctr" rtl="0" indent="152400" marL="0">
              <a:spcBef>
                <a:spcPts val="0"/>
              </a:spcBef>
              <a:buSzPct val="100000"/>
              <a:buNone/>
              <a:defRPr sz="2400" i="1"/>
            </a:lvl8pPr>
            <a:lvl9pPr algn="ctr" rtl="0" indent="152400" marL="0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730374" x="457200"/>
            <a:ext cy="4837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730374" x="457200"/>
            <a:ext cy="48372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y="1730374" x="4645148"/>
            <a:ext cy="48372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3" name="Shape 23"/>
          <p:cNvGrpSpPr/>
          <p:nvPr/>
        </p:nvGrpSpPr>
        <p:grpSpPr>
          <a:xfrm>
            <a:off y="0" x="0"/>
            <a:ext cy="6864683" cx="9159875"/>
            <a:chOff y="0" x="0"/>
            <a:chExt cy="4324" cx="5770"/>
          </a:xfrm>
        </p:grpSpPr>
        <p:sp>
          <p:nvSpPr>
            <p:cNvPr id="24" name="Shape 24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5" name="Shape 25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grpSp>
        <p:nvGrpSpPr>
          <p:cNvPr id="26" name="Shape 26"/>
          <p:cNvGrpSpPr/>
          <p:nvPr/>
        </p:nvGrpSpPr>
        <p:grpSpPr>
          <a:xfrm>
            <a:off y="609600" x="3175"/>
            <a:ext cy="3787775" cx="8302625"/>
            <a:chOff y="609600" x="3175"/>
            <a:chExt cy="3787775" cx="8302625"/>
          </a:xfrm>
        </p:grpSpPr>
        <p:sp>
          <p:nvSpPr>
            <p:cNvPr id="27" name="Shape 27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40" name="Shape 40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730374" x="457200"/>
            <a:ext cy="4837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http://seniord.ece.iastate.edu/dec1313/" Type="http://schemas.openxmlformats.org/officeDocument/2006/relationships/hyperlink" TargetMode="External" Id="rId4"/><Relationship Target="../media/image1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9.jp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y="1100566" x="1980728"/>
            <a:ext cy="1470000" cx="7512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Serial Data Hub</a:t>
            </a: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y="4185636" x="3330478"/>
            <a:ext cy="1162499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(Proj Dec13-13)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07500" x="457200"/>
            <a:ext cy="11391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Software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1346600" x="457200"/>
            <a:ext cy="5220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We created an API that includes functions to: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Initialize/close connection with the device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Send data to the individual motors/sensors</a:t>
            </a:r>
          </a:p>
          <a:p>
            <a:pPr rtl="0" lvl="0" indent="-419100" marL="457200">
              <a:buClr>
                <a:schemeClr val="dk2"/>
              </a:buClr>
              <a:buSzPct val="208333"/>
              <a:buFont typeface="Arial"/>
              <a:buChar char="•"/>
            </a:pPr>
            <a:r>
              <a:rPr sz="2400" lang="en"/>
              <a:t>Query data from the motors/sensors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Our API uses the libusb library, which contains many functions to control and communicate with USB devices.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y="4960625" x="4216100"/>
            <a:ext cy="664499" cx="351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100" lang="en"/>
              <a:t>(motor controlling code is an example of what the system will be able to send. It is designed to transfer any data, regardless of the command format.)</a:t>
            </a:r>
          </a:p>
        </p:txBody>
      </p:sp>
      <p:sp>
        <p:nvSpPr>
          <p:cNvPr id="198" name="Shape 198"/>
          <p:cNvSpPr/>
          <p:nvPr/>
        </p:nvSpPr>
        <p:spPr>
          <a:xfrm>
            <a:off y="709625" x="447675"/>
            <a:ext cy="5424649" cx="8227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207501" x="457200"/>
            <a:ext cy="10160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Test Plan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092900" x="457200"/>
            <a:ext cy="5313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Hardware: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ModelSim testbench for each component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Continuously test and implement on DE2 board</a:t>
            </a:r>
          </a:p>
          <a:p>
            <a:pPr rtl="0" lvl="0">
              <a:buNone/>
            </a:pPr>
            <a:r>
              <a:rPr b="1" sz="2400" lang="en"/>
              <a:t>Software: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PC API: Read and Write a stream of data to hardware through USB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Firmware: Start with simple tests, then work our way towards total system.</a:t>
            </a:r>
          </a:p>
          <a:p>
            <a:pPr rtl="0" lvl="0">
              <a:buNone/>
            </a:pPr>
            <a:r>
              <a:rPr b="1" sz="2400" lang="en"/>
              <a:t>System: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Integrate hardware components in operational stages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Perform simple tests, then work our way towards testing with client’s robot.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y="6406200" x="88450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07500" x="457200"/>
            <a:ext cy="11391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Expected Deliverables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492050" x="457200"/>
            <a:ext cy="5075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An API containing functions to communicate with and control the device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Should be easily modified to work with other similar devices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The completed hardware system, including 16 UARTs and an FPGA programmed to handle the inputs and outputs it is given, on a DE2 board.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All source code.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218" name="Shape 218"/>
          <p:cNvSpPr txBox="1"/>
          <p:nvPr>
            <p:ph type="title"/>
          </p:nvPr>
        </p:nvSpPr>
        <p:spPr>
          <a:xfrm>
            <a:off y="207501" x="457200"/>
            <a:ext cy="9855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Gantt Chart </a:t>
            </a:r>
          </a:p>
        </p:txBody>
      </p:sp>
      <p:sp>
        <p:nvSpPr>
          <p:cNvPr id="219" name="Shape 219"/>
          <p:cNvSpPr/>
          <p:nvPr/>
        </p:nvSpPr>
        <p:spPr>
          <a:xfrm>
            <a:off y="1102475" x="0"/>
            <a:ext cy="5216125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69326" x="457200"/>
            <a:ext cy="8867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Challenges to Timeline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253725" x="457200"/>
            <a:ext cy="5313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Unclear understanding of USB devices on board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Determining best memory solution for system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Inter-chip timing issues (USB and SRAM)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Root Access to USB drivers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System integration with proprietary format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1353650" x="457200"/>
            <a:ext cy="5214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Completed: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Hardware components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UART component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USB controller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processor and memory controller IP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Software API (untested)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Uncompleted: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Working system architecture implementation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Threfore system testing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233" name="Shape 233"/>
          <p:cNvSpPr txBox="1"/>
          <p:nvPr>
            <p:ph type="title"/>
          </p:nvPr>
        </p:nvSpPr>
        <p:spPr>
          <a:xfrm>
            <a:off y="207501" x="457200"/>
            <a:ext cy="969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Final State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What We Learned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1730374" x="457200"/>
            <a:ext cy="4837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Importance of architecting and appropriate interface designs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Documenting our processes (minutes, source code, install instructions, operation)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Scripted testbenches 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Importances of signal timing for hardware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Version control for complex systems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Inter-chip communication: External memory, IO, clock timing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More time debugging than implementing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Questions?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247" name="Shape 247"/>
          <p:cNvSpPr/>
          <p:nvPr/>
        </p:nvSpPr>
        <p:spPr>
          <a:xfrm>
            <a:off y="1717650" x="655150"/>
            <a:ext cy="4114848" cx="73250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8" name="Shape 248"/>
          <p:cNvSpPr txBox="1"/>
          <p:nvPr/>
        </p:nvSpPr>
        <p:spPr>
          <a:xfrm>
            <a:off y="6083650" x="3541778"/>
            <a:ext cy="404400" cx="4841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Website: </a:t>
            </a:r>
            <a:r>
              <a:rPr u="sng" lang="en">
                <a:solidFill>
                  <a:schemeClr val="hlink"/>
                </a:solidFill>
                <a:hlinkClick r:id="rId4"/>
              </a:rPr>
              <a:t>http://seniord.ece.iastate.edu/dec1313/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Team Members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Dec 13-13 Serial Data Hub</a:t>
            </a:r>
          </a:p>
        </p:txBody>
      </p:sp>
      <p:sp>
        <p:nvSpPr>
          <p:cNvPr id="130" name="Shape 130"/>
          <p:cNvSpPr/>
          <p:nvPr/>
        </p:nvSpPr>
        <p:spPr>
          <a:xfrm>
            <a:off y="1424000" x="1303275"/>
            <a:ext cy="4894599" cx="69878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3521050" x="667275"/>
            <a:ext cy="2664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  <a:r>
              <a:rPr sz="2400" lang="en"/>
              <a:t>The client has a robot that uses up to sixteen sensors and/or motors. Each of these sensors and motors receive and send serial data, but the robot's on-board computer doesn't have enough ports to talk with all of them.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137" name="Shape 137"/>
          <p:cNvSpPr/>
          <p:nvPr/>
        </p:nvSpPr>
        <p:spPr>
          <a:xfrm>
            <a:off y="484225" x="3362250"/>
            <a:ext cy="3448076" cx="5661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8" name="Shape 138"/>
          <p:cNvSpPr txBox="1"/>
          <p:nvPr>
            <p:ph type="title"/>
          </p:nvPr>
        </p:nvSpPr>
        <p:spPr>
          <a:xfrm>
            <a:off y="0" x="667275"/>
            <a:ext cy="13305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Purpose: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y="516475" x="457200"/>
            <a:ext cy="5923499" cx="8273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Our task was to create a Serial Data Hub, which: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Forwards data between USB and UART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Processes 16 ports of serial data in parallel through one USB connection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Decisions: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/>
              <a:t>Cyclone II FPGA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sz="2400" lang="en"/>
              <a:t>DE2 Board Platform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sz="2400" lang="en"/>
              <a:t>Soft Processor and Firmware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sz="2400" lang="en"/>
              <a:t>Custom API for PC interaction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Alternative Options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FFFFFF"/>
                </a:solidFill>
              </a:rPr>
              <a:t>Dec 13-13 Serial Data Hub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146" name="Shape 146"/>
          <p:cNvSpPr/>
          <p:nvPr/>
        </p:nvSpPr>
        <p:spPr>
          <a:xfrm>
            <a:off y="2475625" x="5143500"/>
            <a:ext cy="2634124" cx="39201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/>
        </p:nvSpPr>
        <p:spPr>
          <a:xfrm>
            <a:off y="897725" x="224375"/>
            <a:ext cy="5878074" cx="8679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 txBox="1"/>
          <p:nvPr>
            <p:ph type="title"/>
          </p:nvPr>
        </p:nvSpPr>
        <p:spPr>
          <a:xfrm>
            <a:off y="207501" x="316600"/>
            <a:ext cy="807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System Architecture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64008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154" name="Shape 154"/>
          <p:cNvSpPr/>
          <p:nvPr/>
        </p:nvSpPr>
        <p:spPr>
          <a:xfrm>
            <a:off y="897725" x="399324"/>
            <a:ext cy="5620752" cx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7500" x="457200"/>
            <a:ext cy="675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System on FPGA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730374" x="457200"/>
            <a:ext cy="4837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1" name="Shape 161"/>
          <p:cNvSpPr/>
          <p:nvPr/>
        </p:nvSpPr>
        <p:spPr>
          <a:xfrm>
            <a:off y="883100" x="0"/>
            <a:ext cy="5774974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2" name="Shape 162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45" x="457200"/>
            <a:ext cy="750899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UART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123850" x="284625"/>
            <a:ext cy="4607099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en"/>
              <a:t>The UART (Universal Asynchronous Receiver and Transmitter) is a circuit that takes parallel data and converts it to be serial data, and vice-versa. This is a crucial component to the project, as it facilitates communication between the FPGA (which takes/receives parallel data) and the motor/sensors  (which takes/receives serial data).</a:t>
            </a:r>
          </a:p>
          <a:p>
            <a:r>
              <a:t/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666666"/>
                </a:solidFill>
              </a:rPr>
              <a:t>Dec 13-13 Serial Data Hub</a:t>
            </a:r>
          </a:p>
        </p:txBody>
      </p:sp>
      <p:sp>
        <p:nvSpPr>
          <p:cNvPr id="170" name="Shape 170"/>
          <p:cNvSpPr/>
          <p:nvPr/>
        </p:nvSpPr>
        <p:spPr>
          <a:xfrm>
            <a:off y="824025" x="3994900"/>
            <a:ext cy="5089874" cx="5001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/>
        </p:nvSpPr>
        <p:spPr>
          <a:xfrm>
            <a:off y="563750" x="630575"/>
            <a:ext cy="5136400" cx="78657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6" name="Shape 176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07504" x="457200"/>
            <a:ext cy="1392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USB Controller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730374" x="457200"/>
            <a:ext cy="3684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Communicating with separate controller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Philips ISP1362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Adapted a third party hardware module to control USB controller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y="6318600" x="103825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Dec 13-13 Serial Data Hub</a:t>
            </a:r>
          </a:p>
        </p:txBody>
      </p:sp>
      <p:sp>
        <p:nvSpPr>
          <p:cNvPr id="184" name="Shape 184"/>
          <p:cNvSpPr/>
          <p:nvPr/>
        </p:nvSpPr>
        <p:spPr>
          <a:xfrm>
            <a:off y="3919225" x="3761425"/>
            <a:ext cy="2691949" cx="49253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